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312" r:id="rId6"/>
    <p:sldId id="311" r:id="rId7"/>
    <p:sldId id="310" r:id="rId8"/>
    <p:sldId id="314" r:id="rId9"/>
    <p:sldId id="315" r:id="rId10"/>
    <p:sldId id="313" r:id="rId11"/>
    <p:sldId id="317" r:id="rId12"/>
    <p:sldId id="318" r:id="rId13"/>
    <p:sldId id="320" r:id="rId14"/>
    <p:sldId id="322" r:id="rId15"/>
    <p:sldId id="321" r:id="rId16"/>
    <p:sldId id="319" r:id="rId17"/>
    <p:sldId id="323" r:id="rId18"/>
    <p:sldId id="324" r:id="rId19"/>
    <p:sldId id="325" r:id="rId20"/>
    <p:sldId id="326" r:id="rId21"/>
    <p:sldId id="327" r:id="rId22"/>
    <p:sldId id="328" r:id="rId23"/>
    <p:sldId id="329" r:id="rId24"/>
    <p:sldId id="330" r:id="rId25"/>
    <p:sldId id="331" r:id="rId26"/>
    <p:sldId id="332" r:id="rId27"/>
    <p:sldId id="333" r:id="rId28"/>
    <p:sldId id="334" r:id="rId29"/>
    <p:sldId id="335" r:id="rId30"/>
    <p:sldId id="336" r:id="rId31"/>
    <p:sldId id="337" r:id="rId32"/>
    <p:sldId id="338" r:id="rId33"/>
    <p:sldId id="339" r:id="rId34"/>
    <p:sldId id="262" r:id="rId35"/>
    <p:sldId id="340" r:id="rId36"/>
    <p:sldId id="341" r:id="rId37"/>
    <p:sldId id="343" r:id="rId38"/>
    <p:sldId id="342" r:id="rId39"/>
    <p:sldId id="344" r:id="rId40"/>
    <p:sldId id="346" r:id="rId41"/>
    <p:sldId id="347" r:id="rId42"/>
    <p:sldId id="261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52" autoAdjust="0"/>
    <p:restoredTop sz="94660"/>
  </p:normalViewPr>
  <p:slideViewPr>
    <p:cSldViewPr snapToGrid="0">
      <p:cViewPr varScale="1">
        <p:scale>
          <a:sx n="52" d="100"/>
          <a:sy n="52" d="100"/>
        </p:scale>
        <p:origin x="31" y="4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9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979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55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29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97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375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69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73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79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793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81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3A491-DCAD-4466-A46C-109358C404B2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38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985" y="3381706"/>
            <a:ext cx="7763557" cy="717947"/>
          </a:xfrm>
        </p:spPr>
        <p:txBody>
          <a:bodyPr>
            <a:noAutofit/>
          </a:bodyPr>
          <a:lstStyle/>
          <a:p>
            <a:r>
              <a:rPr lang="en-US" sz="3200" dirty="0" err="1"/>
              <a:t>Modelo</a:t>
            </a:r>
            <a:r>
              <a:rPr lang="en-US" sz="3200" dirty="0"/>
              <a:t> de </a:t>
            </a:r>
            <a:r>
              <a:rPr lang="en-US" sz="3200" dirty="0" err="1"/>
              <a:t>optimizaci</a:t>
            </a:r>
            <a:r>
              <a:rPr lang="es-PE" sz="3200" dirty="0" err="1"/>
              <a:t>ón</a:t>
            </a:r>
            <a:r>
              <a:rPr lang="es-PE" sz="3200" dirty="0"/>
              <a:t> de distribución de bienes de ayuda humanitaria ante los fenómenos de helada y friaje en el Perú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8573" y="4494275"/>
            <a:ext cx="3531345" cy="1048114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Robert Alonso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Aduviri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Choque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Jorge Sebastián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Pasapera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Del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Águila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Katherine Evelyn Rodríguez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Huamán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15332" y="857892"/>
            <a:ext cx="2934186" cy="8682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COPIOS 2017</a:t>
            </a:r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742950" y="4167518"/>
            <a:ext cx="7682593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9" name="Picture 2" descr="Resultado de imagen para pucp logo">
            <a:extLst>
              <a:ext uri="{FF2B5EF4-FFF2-40B4-BE49-F238E27FC236}">
                <a16:creationId xmlns:a16="http://schemas.microsoft.com/office/drawing/2014/main" id="{6BE47901-61AF-4016-930D-30E29F78B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094" y="361091"/>
            <a:ext cx="3228392" cy="148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753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Investigación de operaciones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7170" name="Picture 2" descr="https://pe.gatech.edu/sites/pe.gatech.edu/files/learn/Operational_Research.jpg">
            <a:extLst>
              <a:ext uri="{FF2B5EF4-FFF2-40B4-BE49-F238E27FC236}">
                <a16:creationId xmlns:a16="http://schemas.microsoft.com/office/drawing/2014/main" id="{FB0982A4-0C4C-4001-A968-C2ACD08550D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147491"/>
            <a:ext cx="7886700" cy="370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907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Investigación de operaciones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4F2EEAC-BB0F-4557-A08D-D5B61D713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408075"/>
            <a:ext cx="7780298" cy="1344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3F4AED-0CAB-41D7-8404-F12579542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126861"/>
            <a:ext cx="7780298" cy="140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18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Investigación de operaciones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4F2EEAC-BB0F-4557-A08D-D5B61D713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8650" y="2408075"/>
            <a:ext cx="7780298" cy="1344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3F4AED-0CAB-41D7-8404-F12579542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8650" y="4126861"/>
            <a:ext cx="7780298" cy="1401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3A00F4-7F99-4B08-A502-E4A2F26484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8754" y="2487388"/>
            <a:ext cx="4097903" cy="1113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FD512C-EF31-4347-A395-B34C80CBC0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7680" y="4245590"/>
            <a:ext cx="4433946" cy="110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2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Logística humanitaria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7575BDD-9D06-495F-B206-C8ECE9355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950" y="2598031"/>
            <a:ext cx="2800350" cy="2505075"/>
          </a:xfrm>
          <a:prstGeom prst="rect">
            <a:avLst/>
          </a:prstGeom>
        </p:spPr>
      </p:pic>
      <p:pic>
        <p:nvPicPr>
          <p:cNvPr id="9218" name="Picture 2" descr="Resultado de imagen para money symbol">
            <a:extLst>
              <a:ext uri="{FF2B5EF4-FFF2-40B4-BE49-F238E27FC236}">
                <a16:creationId xmlns:a16="http://schemas.microsoft.com/office/drawing/2014/main" id="{C17CE53D-6EF6-4139-A35F-D7A12B221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721" y="2942282"/>
            <a:ext cx="1182453" cy="181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Resultado de imagen para greater than symbol">
            <a:extLst>
              <a:ext uri="{FF2B5EF4-FFF2-40B4-BE49-F238E27FC236}">
                <a16:creationId xmlns:a16="http://schemas.microsoft.com/office/drawing/2014/main" id="{B196A1C4-4EB6-423E-9905-2FB7626BA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119" y="3393574"/>
            <a:ext cx="971693" cy="97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114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441" y="2439132"/>
            <a:ext cx="7499145" cy="1763074"/>
          </a:xfrm>
        </p:spPr>
        <p:txBody>
          <a:bodyPr>
            <a:noAutofit/>
          </a:bodyPr>
          <a:lstStyle/>
          <a:p>
            <a:r>
              <a:rPr lang="es-PE" sz="5400" b="1" dirty="0">
                <a:solidFill>
                  <a:schemeClr val="accent1">
                    <a:lumMod val="75000"/>
                  </a:schemeClr>
                </a:solidFill>
              </a:rPr>
              <a:t>Modelo de Optimización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013FEA-3043-42DE-9DD8-E4D3B1FFADDC}"/>
              </a:ext>
            </a:extLst>
          </p:cNvPr>
          <p:cNvCxnSpPr/>
          <p:nvPr/>
        </p:nvCxnSpPr>
        <p:spPr>
          <a:xfrm>
            <a:off x="424759" y="4040694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093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14CB9A-CA5C-463B-8ED8-6782D872E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Logística humanitaria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FA71B3-1185-410D-9847-419C1C77C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44" y="2533676"/>
            <a:ext cx="7688911" cy="262895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31020D-23E7-4CED-8E53-E8B27AA97300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199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Oferta y demanda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32D4A72-29F9-4D8D-93DC-E49D73990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371" y="1701579"/>
            <a:ext cx="3740109" cy="49655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05AB9D-4E13-4188-B771-697364964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701579"/>
            <a:ext cx="3605431" cy="504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696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Conjuntos (sets)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28BA022-A560-4FF3-9B77-920F9DE9B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20781"/>
            <a:ext cx="5934189" cy="168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184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Parámetros (1)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612EDF5-2606-446E-BD10-756B7FD61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675" y="1829661"/>
            <a:ext cx="6760062" cy="442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537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Parámetros (2)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88CCC62-DCA3-4A4E-B745-49A12BA47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27" y="1948432"/>
            <a:ext cx="7291346" cy="225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47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2" y="2197508"/>
            <a:ext cx="7886700" cy="40254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PE" dirty="0">
                <a:solidFill>
                  <a:schemeClr val="bg1">
                    <a:lumMod val="50000"/>
                  </a:schemeClr>
                </a:solidFill>
              </a:rPr>
              <a:t>Contexto</a:t>
            </a:r>
          </a:p>
          <a:p>
            <a:pPr>
              <a:lnSpc>
                <a:spcPct val="100000"/>
              </a:lnSpc>
            </a:pPr>
            <a:r>
              <a:rPr lang="es-PE" dirty="0">
                <a:solidFill>
                  <a:schemeClr val="bg1">
                    <a:lumMod val="50000"/>
                  </a:schemeClr>
                </a:solidFill>
              </a:rPr>
              <a:t>Descripción del modelo de optimización</a:t>
            </a:r>
          </a:p>
          <a:p>
            <a:pPr>
              <a:lnSpc>
                <a:spcPct val="100000"/>
              </a:lnSpc>
            </a:pPr>
            <a:r>
              <a:rPr lang="es-PE" dirty="0">
                <a:solidFill>
                  <a:schemeClr val="bg1">
                    <a:lumMod val="50000"/>
                  </a:schemeClr>
                </a:solidFill>
              </a:rPr>
              <a:t>Extracción y procesamiento de datos</a:t>
            </a:r>
          </a:p>
          <a:p>
            <a:pPr>
              <a:lnSpc>
                <a:spcPct val="100000"/>
              </a:lnSpc>
            </a:pPr>
            <a:r>
              <a:rPr lang="es-PE" dirty="0">
                <a:solidFill>
                  <a:schemeClr val="bg1">
                    <a:lumMod val="50000"/>
                  </a:schemeClr>
                </a:solidFill>
              </a:rPr>
              <a:t>Ejecución del modelo</a:t>
            </a:r>
          </a:p>
          <a:p>
            <a:pPr>
              <a:lnSpc>
                <a:spcPct val="100000"/>
              </a:lnSpc>
            </a:pPr>
            <a:r>
              <a:rPr lang="es-PE" dirty="0">
                <a:solidFill>
                  <a:schemeClr val="bg1">
                    <a:lumMod val="50000"/>
                  </a:schemeClr>
                </a:solidFill>
              </a:rPr>
              <a:t>Resultados</a:t>
            </a:r>
          </a:p>
          <a:p>
            <a:pPr>
              <a:lnSpc>
                <a:spcPct val="100000"/>
              </a:lnSpc>
            </a:pPr>
            <a:r>
              <a:rPr lang="es-PE" dirty="0">
                <a:solidFill>
                  <a:schemeClr val="bg1">
                    <a:lumMod val="50000"/>
                  </a:schemeClr>
                </a:solidFill>
              </a:rPr>
              <a:t>Conclusiones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84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Variables de decisión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E47F96E-116C-4BB9-9B2A-EDCAB0107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18" y="2359523"/>
            <a:ext cx="7436680" cy="255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45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Función objetivo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1E9A32E-1C85-45C3-A53B-088DC79CB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2771775"/>
            <a:ext cx="7610475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96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Restricciones (1)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06839CF-A742-42FF-884F-C7D459E7B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88" y="1949521"/>
            <a:ext cx="6511319" cy="14111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023181-6873-48FE-9091-B6C9CB7A8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88" y="3437335"/>
            <a:ext cx="7733262" cy="128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36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Restricciones (2)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8C66E27-9452-4BF0-8424-D9645F834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811" y="1927091"/>
            <a:ext cx="4827001" cy="8299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81C33C-8F49-4AC0-AAFB-50395DEB1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449" y="2657962"/>
            <a:ext cx="4204061" cy="8509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EFA751-8869-43C0-99C1-B91DDC51F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051" y="3487921"/>
            <a:ext cx="4076779" cy="4970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4A8DFC-11E4-4684-9431-714D375AF9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4105" y="4374736"/>
            <a:ext cx="5486400" cy="8652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EBFBEF-0213-4311-967F-7F6D18C1F7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0627" y="5340769"/>
            <a:ext cx="4173203" cy="47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07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982F78-0C4A-430C-8C17-F7B9106D0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177" y="1620762"/>
            <a:ext cx="3532656" cy="1038334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Restricciones (3)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B39E07A-8AE3-4D77-ACC1-440C2CA61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548" y="2685553"/>
            <a:ext cx="5533914" cy="4814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B1D13C-C6BF-4ED8-8EBA-7DE4E0140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084" y="4513887"/>
            <a:ext cx="2981585" cy="10035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CBC5D3-9699-402D-91DE-E6CEFFD505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9368" y="3982302"/>
            <a:ext cx="5145264" cy="5858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58F9CF-E85A-4155-8047-CF486AEEFF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5421" y="3207153"/>
            <a:ext cx="2848167" cy="9629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5451B9-5B3C-447B-BB97-ECA19899D2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6712" y="5484909"/>
            <a:ext cx="4193941" cy="54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45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340315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340315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340315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393589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393589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D1ED69-9C64-49D9-B647-643CBD2DD06D}"/>
              </a:ext>
            </a:extLst>
          </p:cNvPr>
          <p:cNvSpPr txBox="1"/>
          <p:nvPr/>
        </p:nvSpPr>
        <p:spPr>
          <a:xfrm>
            <a:off x="1385306" y="2238366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60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284189-AF30-49A3-B0BF-3A23197940F7}"/>
              </a:ext>
            </a:extLst>
          </p:cNvPr>
          <p:cNvSpPr txBox="1"/>
          <p:nvPr/>
        </p:nvSpPr>
        <p:spPr>
          <a:xfrm>
            <a:off x="4039467" y="219330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10</a:t>
            </a:r>
          </a:p>
          <a:p>
            <a:r>
              <a:rPr lang="en-US" sz="2800" dirty="0"/>
              <a:t>B: 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6D181A-324E-4D47-8DE4-7BCA927E79AD}"/>
              </a:ext>
            </a:extLst>
          </p:cNvPr>
          <p:cNvSpPr txBox="1"/>
          <p:nvPr/>
        </p:nvSpPr>
        <p:spPr>
          <a:xfrm>
            <a:off x="6856238" y="4746999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70</a:t>
            </a:r>
          </a:p>
          <a:p>
            <a:r>
              <a:rPr lang="en-US" sz="2800" dirty="0"/>
              <a:t>B: 55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1043791" y="5212054"/>
            <a:ext cx="42091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Horizonte de </a:t>
            </a:r>
            <a:r>
              <a:rPr lang="en-US" sz="2800" dirty="0" err="1"/>
              <a:t>tiempo</a:t>
            </a:r>
            <a:r>
              <a:rPr lang="en-US" sz="2800" dirty="0"/>
              <a:t>: 3 </a:t>
            </a:r>
            <a:r>
              <a:rPr lang="en-US" sz="2800" dirty="0" err="1"/>
              <a:t>días</a:t>
            </a:r>
            <a:endParaRPr lang="en-US" sz="2800" dirty="0"/>
          </a:p>
          <a:p>
            <a:r>
              <a:rPr lang="en-US" sz="2800" dirty="0" err="1"/>
              <a:t>Veh</a:t>
            </a:r>
            <a:r>
              <a:rPr lang="es-PE" sz="2800" dirty="0" err="1"/>
              <a:t>ículos</a:t>
            </a:r>
            <a:r>
              <a:rPr lang="es-PE" sz="2800" dirty="0"/>
              <a:t> disponibles</a:t>
            </a:r>
            <a:r>
              <a:rPr lang="en-US" sz="2800" dirty="0"/>
              <a:t>: 8</a:t>
            </a:r>
          </a:p>
        </p:txBody>
      </p:sp>
    </p:spTree>
    <p:extLst>
      <p:ext uri="{BB962C8B-B14F-4D97-AF65-F5344CB8AC3E}">
        <p14:creationId xmlns:p14="http://schemas.microsoft.com/office/powerpoint/2010/main" val="3460809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36EDE3F-C74E-48F5-B34D-A107D1ECE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5940"/>
              </p:ext>
            </p:extLst>
          </p:nvPr>
        </p:nvGraphicFramePr>
        <p:xfrm>
          <a:off x="1089329" y="307672"/>
          <a:ext cx="7172076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9572">
                  <a:extLst>
                    <a:ext uri="{9D8B030D-6E8A-4147-A177-3AD203B41FA5}">
                      <a16:colId xmlns:a16="http://schemas.microsoft.com/office/drawing/2014/main" val="366482538"/>
                    </a:ext>
                  </a:extLst>
                </a:gridCol>
                <a:gridCol w="1089329">
                  <a:extLst>
                    <a:ext uri="{9D8B030D-6E8A-4147-A177-3AD203B41FA5}">
                      <a16:colId xmlns:a16="http://schemas.microsoft.com/office/drawing/2014/main" val="3931375500"/>
                    </a:ext>
                  </a:extLst>
                </a:gridCol>
                <a:gridCol w="1240403">
                  <a:extLst>
                    <a:ext uri="{9D8B030D-6E8A-4147-A177-3AD203B41FA5}">
                      <a16:colId xmlns:a16="http://schemas.microsoft.com/office/drawing/2014/main" val="2596396965"/>
                    </a:ext>
                  </a:extLst>
                </a:gridCol>
                <a:gridCol w="818984">
                  <a:extLst>
                    <a:ext uri="{9D8B030D-6E8A-4147-A177-3AD203B41FA5}">
                      <a16:colId xmlns:a16="http://schemas.microsoft.com/office/drawing/2014/main" val="1923462303"/>
                    </a:ext>
                  </a:extLst>
                </a:gridCol>
                <a:gridCol w="1049573">
                  <a:extLst>
                    <a:ext uri="{9D8B030D-6E8A-4147-A177-3AD203B41FA5}">
                      <a16:colId xmlns:a16="http://schemas.microsoft.com/office/drawing/2014/main" val="444516032"/>
                    </a:ext>
                  </a:extLst>
                </a:gridCol>
                <a:gridCol w="1924215">
                  <a:extLst>
                    <a:ext uri="{9D8B030D-6E8A-4147-A177-3AD203B41FA5}">
                      <a16:colId xmlns:a16="http://schemas.microsoft.com/office/drawing/2014/main" val="3275168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ORIGEN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DESTINO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VEH</a:t>
                      </a:r>
                      <a:r>
                        <a:rPr lang="es-PE" dirty="0"/>
                        <a:t>ÍCULO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TIEMPO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TRANSPORTAR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660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504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477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314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004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984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50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354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8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47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820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78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845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03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658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320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50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066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317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9689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D1ED69-9C64-49D9-B647-643CBD2DD06D}"/>
              </a:ext>
            </a:extLst>
          </p:cNvPr>
          <p:cNvSpPr txBox="1"/>
          <p:nvPr/>
        </p:nvSpPr>
        <p:spPr>
          <a:xfrm>
            <a:off x="2530294" y="3611269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284189-AF30-49A3-B0BF-3A23197940F7}"/>
              </a:ext>
            </a:extLst>
          </p:cNvPr>
          <p:cNvSpPr txBox="1"/>
          <p:nvPr/>
        </p:nvSpPr>
        <p:spPr>
          <a:xfrm>
            <a:off x="5311676" y="3611268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10</a:t>
            </a:r>
          </a:p>
          <a:p>
            <a:r>
              <a:rPr lang="en-US" sz="2800" dirty="0"/>
              <a:t>B: 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1: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60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4039467" y="298048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10</a:t>
            </a:r>
          </a:p>
          <a:p>
            <a:r>
              <a:rPr lang="en-US" sz="2800" dirty="0"/>
              <a:t>B: 5</a:t>
            </a:r>
          </a:p>
        </p:txBody>
      </p:sp>
    </p:spTree>
    <p:extLst>
      <p:ext uri="{BB962C8B-B14F-4D97-AF65-F5344CB8AC3E}">
        <p14:creationId xmlns:p14="http://schemas.microsoft.com/office/powerpoint/2010/main" val="14605785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D1ED69-9C64-49D9-B647-643CBD2DD06D}"/>
              </a:ext>
            </a:extLst>
          </p:cNvPr>
          <p:cNvSpPr txBox="1"/>
          <p:nvPr/>
        </p:nvSpPr>
        <p:spPr>
          <a:xfrm>
            <a:off x="4039467" y="3003067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1: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6856238" y="302554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10</a:t>
            </a:r>
          </a:p>
          <a:p>
            <a:r>
              <a:rPr lang="en-US" sz="2800" dirty="0"/>
              <a:t>B: 5</a:t>
            </a:r>
          </a:p>
        </p:txBody>
      </p:sp>
    </p:spTree>
    <p:extLst>
      <p:ext uri="{BB962C8B-B14F-4D97-AF65-F5344CB8AC3E}">
        <p14:creationId xmlns:p14="http://schemas.microsoft.com/office/powerpoint/2010/main" val="3321542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D1ED69-9C64-49D9-B647-643CBD2DD06D}"/>
              </a:ext>
            </a:extLst>
          </p:cNvPr>
          <p:cNvSpPr txBox="1"/>
          <p:nvPr/>
        </p:nvSpPr>
        <p:spPr>
          <a:xfrm>
            <a:off x="2530294" y="3611269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endParaRPr 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284189-AF30-49A3-B0BF-3A23197940F7}"/>
              </a:ext>
            </a:extLst>
          </p:cNvPr>
          <p:cNvSpPr txBox="1"/>
          <p:nvPr/>
        </p:nvSpPr>
        <p:spPr>
          <a:xfrm>
            <a:off x="5311676" y="3611268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2: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4039467" y="298048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1BF76B-CDB4-49B4-9D22-95907597D1AC}"/>
              </a:ext>
            </a:extLst>
          </p:cNvPr>
          <p:cNvSpPr txBox="1"/>
          <p:nvPr/>
        </p:nvSpPr>
        <p:spPr>
          <a:xfrm>
            <a:off x="6856238" y="302554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10</a:t>
            </a:r>
          </a:p>
          <a:p>
            <a:r>
              <a:rPr lang="en-US" sz="2800" dirty="0"/>
              <a:t>B: 5</a:t>
            </a:r>
          </a:p>
        </p:txBody>
      </p:sp>
    </p:spTree>
    <p:extLst>
      <p:ext uri="{BB962C8B-B14F-4D97-AF65-F5344CB8AC3E}">
        <p14:creationId xmlns:p14="http://schemas.microsoft.com/office/powerpoint/2010/main" val="333000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441" y="2439132"/>
            <a:ext cx="7499145" cy="1763074"/>
          </a:xfrm>
        </p:spPr>
        <p:txBody>
          <a:bodyPr>
            <a:noAutofit/>
          </a:bodyPr>
          <a:lstStyle/>
          <a:p>
            <a:r>
              <a:rPr lang="es-PE" sz="6600" b="1" dirty="0">
                <a:solidFill>
                  <a:schemeClr val="accent1">
                    <a:lumMod val="75000"/>
                  </a:schemeClr>
                </a:solidFill>
              </a:rPr>
              <a:t>Contexto</a:t>
            </a:r>
            <a:endParaRPr lang="en-US" sz="6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013FEA-3043-42DE-9DD8-E4D3B1FFADDC}"/>
              </a:ext>
            </a:extLst>
          </p:cNvPr>
          <p:cNvCxnSpPr/>
          <p:nvPr/>
        </p:nvCxnSpPr>
        <p:spPr>
          <a:xfrm>
            <a:off x="424759" y="4040694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861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2: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7537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4039467" y="298048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1BF76B-CDB4-49B4-9D22-95907597D1AC}"/>
              </a:ext>
            </a:extLst>
          </p:cNvPr>
          <p:cNvSpPr txBox="1"/>
          <p:nvPr/>
        </p:nvSpPr>
        <p:spPr>
          <a:xfrm>
            <a:off x="6856238" y="302554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40</a:t>
            </a:r>
          </a:p>
          <a:p>
            <a:r>
              <a:rPr lang="en-US" sz="2800" dirty="0"/>
              <a:t>B: 55</a:t>
            </a:r>
          </a:p>
        </p:txBody>
      </p:sp>
    </p:spTree>
    <p:extLst>
      <p:ext uri="{BB962C8B-B14F-4D97-AF65-F5344CB8AC3E}">
        <p14:creationId xmlns:p14="http://schemas.microsoft.com/office/powerpoint/2010/main" val="28934044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4284189-AF30-49A3-B0BF-3A23197940F7}"/>
              </a:ext>
            </a:extLst>
          </p:cNvPr>
          <p:cNvSpPr txBox="1"/>
          <p:nvPr/>
        </p:nvSpPr>
        <p:spPr>
          <a:xfrm>
            <a:off x="5311676" y="3611268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endParaRPr lang="en-US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3: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7537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4039467" y="298048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1BF76B-CDB4-49B4-9D22-95907597D1AC}"/>
              </a:ext>
            </a:extLst>
          </p:cNvPr>
          <p:cNvSpPr txBox="1"/>
          <p:nvPr/>
        </p:nvSpPr>
        <p:spPr>
          <a:xfrm>
            <a:off x="6856238" y="302554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40</a:t>
            </a:r>
          </a:p>
          <a:p>
            <a:r>
              <a:rPr lang="en-US" sz="2800" dirty="0"/>
              <a:t>B: 55</a:t>
            </a:r>
          </a:p>
        </p:txBody>
      </p:sp>
    </p:spTree>
    <p:extLst>
      <p:ext uri="{BB962C8B-B14F-4D97-AF65-F5344CB8AC3E}">
        <p14:creationId xmlns:p14="http://schemas.microsoft.com/office/powerpoint/2010/main" val="1880773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3: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7537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4039467" y="2980485"/>
            <a:ext cx="7537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1BF76B-CDB4-49B4-9D22-95907597D1AC}"/>
              </a:ext>
            </a:extLst>
          </p:cNvPr>
          <p:cNvSpPr txBox="1"/>
          <p:nvPr/>
        </p:nvSpPr>
        <p:spPr>
          <a:xfrm>
            <a:off x="6856238" y="302554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70</a:t>
            </a:r>
          </a:p>
          <a:p>
            <a:r>
              <a:rPr lang="en-US" sz="2800" dirty="0"/>
              <a:t>B: 55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BF9754-B75A-4CAB-B477-69C6296E8E43}"/>
              </a:ext>
            </a:extLst>
          </p:cNvPr>
          <p:cNvSpPr txBox="1"/>
          <p:nvPr/>
        </p:nvSpPr>
        <p:spPr>
          <a:xfrm>
            <a:off x="6856237" y="538443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70</a:t>
            </a:r>
          </a:p>
          <a:p>
            <a:r>
              <a:rPr lang="en-US" sz="2800" dirty="0"/>
              <a:t>B: 55</a:t>
            </a:r>
          </a:p>
        </p:txBody>
      </p:sp>
    </p:spTree>
    <p:extLst>
      <p:ext uri="{BB962C8B-B14F-4D97-AF65-F5344CB8AC3E}">
        <p14:creationId xmlns:p14="http://schemas.microsoft.com/office/powerpoint/2010/main" val="2108967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441" y="2439132"/>
            <a:ext cx="7499145" cy="1763074"/>
          </a:xfrm>
        </p:spPr>
        <p:txBody>
          <a:bodyPr>
            <a:noAutofit/>
          </a:bodyPr>
          <a:lstStyle/>
          <a:p>
            <a:r>
              <a:rPr lang="es-PE" sz="5400" b="1" dirty="0">
                <a:solidFill>
                  <a:schemeClr val="accent1">
                    <a:lumMod val="75000"/>
                  </a:schemeClr>
                </a:solidFill>
              </a:rPr>
              <a:t>Aplicación y resultados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013FEA-3043-42DE-9DD8-E4D3B1FFADDC}"/>
              </a:ext>
            </a:extLst>
          </p:cNvPr>
          <p:cNvCxnSpPr/>
          <p:nvPr/>
        </p:nvCxnSpPr>
        <p:spPr>
          <a:xfrm>
            <a:off x="424759" y="4040694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7396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20E2E7-22AE-491D-BB2C-22FDDA1D4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dirty="0"/>
              <a:t>Extracción y procesamiento de datos</a:t>
            </a:r>
            <a:endParaRPr lang="en-US" sz="40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C71A339-E875-489F-87F7-4A672FF90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8121" y="1690689"/>
            <a:ext cx="6654745" cy="456224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20BB8E-5FCE-4289-A560-46A231C1BBAE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058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20E2E7-22AE-491D-BB2C-22FDDA1D4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dirty="0"/>
              <a:t>Extracción y procesamiento de datos</a:t>
            </a:r>
            <a:endParaRPr lang="en-US" sz="40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20BB8E-5FCE-4289-A560-46A231C1BBAE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C1D179-EFE5-49D5-8682-97DCA3C69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6175" y="1825625"/>
            <a:ext cx="68116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1148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20E2E7-22AE-491D-BB2C-22FDDA1D4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dirty="0"/>
              <a:t>Extracción y procesamiento de datos</a:t>
            </a:r>
            <a:endParaRPr lang="en-US" sz="40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20BB8E-5FCE-4289-A560-46A231C1BBAE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Picture 2" descr="Resultado de imagen para google maps api">
            <a:extLst>
              <a:ext uri="{FF2B5EF4-FFF2-40B4-BE49-F238E27FC236}">
                <a16:creationId xmlns:a16="http://schemas.microsoft.com/office/drawing/2014/main" id="{78AE9B60-6940-4BD0-9111-9527D122FE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435" y="2557145"/>
            <a:ext cx="2937206" cy="293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069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6FD98B9-4B8B-42C1-9042-7FE9C8CD5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31981" y="163253"/>
            <a:ext cx="5244353" cy="66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4">
            <a:extLst>
              <a:ext uri="{FF2B5EF4-FFF2-40B4-BE49-F238E27FC236}">
                <a16:creationId xmlns:a16="http://schemas.microsoft.com/office/drawing/2014/main" id="{FBFC266D-47A9-470C-AB8B-5ADD1A3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1476" y="365126"/>
            <a:ext cx="2593873" cy="1325563"/>
          </a:xfrm>
        </p:spPr>
        <p:txBody>
          <a:bodyPr>
            <a:normAutofit/>
          </a:bodyPr>
          <a:lstStyle/>
          <a:p>
            <a:r>
              <a:rPr lang="es-PE" sz="4000" dirty="0"/>
              <a:t>Red de almacenes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747706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10702"/>
            <a:ext cx="7886700" cy="4351338"/>
          </a:xfrm>
        </p:spPr>
        <p:txBody>
          <a:bodyPr>
            <a:normAutofit/>
          </a:bodyPr>
          <a:lstStyle/>
          <a:p>
            <a:r>
              <a:rPr lang="es-ES" dirty="0"/>
              <a:t>17 almacenes</a:t>
            </a:r>
          </a:p>
          <a:p>
            <a:r>
              <a:rPr lang="es-ES" dirty="0"/>
              <a:t>53 tambos</a:t>
            </a:r>
          </a:p>
          <a:p>
            <a:r>
              <a:rPr lang="es-ES" dirty="0"/>
              <a:t>107 aristas</a:t>
            </a:r>
          </a:p>
          <a:p>
            <a:r>
              <a:rPr lang="es-ES" dirty="0"/>
              <a:t>4 ítems (kit de alimentos, kit de abrigo, kit </a:t>
            </a:r>
            <a:r>
              <a:rPr lang="es-ES" dirty="0" err="1"/>
              <a:t>agrorural</a:t>
            </a:r>
            <a:r>
              <a:rPr lang="es-ES" dirty="0"/>
              <a:t>, kit vivienda)</a:t>
            </a:r>
          </a:p>
          <a:p>
            <a:r>
              <a:rPr lang="es-ES" dirty="0"/>
              <a:t>3 tipos de vehículos</a:t>
            </a:r>
          </a:p>
          <a:p>
            <a:r>
              <a:rPr lang="es-ES" dirty="0"/>
              <a:t>Horizonte de 20 días</a:t>
            </a:r>
          </a:p>
          <a:p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Ejecución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633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92368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es-ES" dirty="0"/>
              <a:t>Lenguaje de modelado: AMPL</a:t>
            </a:r>
          </a:p>
          <a:p>
            <a:r>
              <a:rPr lang="es-ES" dirty="0" err="1"/>
              <a:t>Solver</a:t>
            </a:r>
            <a:r>
              <a:rPr lang="es-ES" dirty="0"/>
              <a:t>: GNU Linear </a:t>
            </a:r>
            <a:r>
              <a:rPr lang="es-ES" dirty="0" err="1"/>
              <a:t>Programming</a:t>
            </a:r>
            <a:r>
              <a:rPr lang="es-ES" dirty="0"/>
              <a:t> Kit (GLPK)</a:t>
            </a:r>
          </a:p>
          <a:p>
            <a:r>
              <a:rPr lang="es-PE" dirty="0"/>
              <a:t>Procesador: Intel® Core™ i7-4510U CPU @2.00GHz 2.60GHz</a:t>
            </a:r>
          </a:p>
          <a:p>
            <a:r>
              <a:rPr lang="es-PE" dirty="0"/>
              <a:t>RAM: 8.00 GB</a:t>
            </a:r>
          </a:p>
          <a:p>
            <a:r>
              <a:rPr lang="es-PE" dirty="0"/>
              <a:t>45,465 variables</a:t>
            </a:r>
          </a:p>
          <a:p>
            <a:r>
              <a:rPr lang="es-PE" dirty="0"/>
              <a:t>25,666 restricciones</a:t>
            </a:r>
          </a:p>
          <a:p>
            <a:r>
              <a:rPr lang="es-PE" dirty="0"/>
              <a:t>Tiempo de ejecución: 109.9 segundos</a:t>
            </a:r>
          </a:p>
          <a:p>
            <a:r>
              <a:rPr lang="es-PE" dirty="0"/>
              <a:t>Memoria usada: 88.7 MB</a:t>
            </a:r>
          </a:p>
          <a:p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Ejecución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901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Imagen relacionada">
            <a:extLst>
              <a:ext uri="{FF2B5EF4-FFF2-40B4-BE49-F238E27FC236}">
                <a16:creationId xmlns:a16="http://schemas.microsoft.com/office/drawing/2014/main" id="{1B8F53A1-9F60-464B-B263-B43719B61A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36" y="1825625"/>
            <a:ext cx="7671740" cy="468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6D41C1FF-69C0-42A7-B312-426E364B7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Desastres y fenómenos naturales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BE95F46-5B3F-418F-B1A6-83825D2D4385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5233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Resultados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38D6453-04BC-460E-AB15-E1D6FE0434CA}"/>
              </a:ext>
            </a:extLst>
          </p:cNvPr>
          <p:cNvSpPr txBox="1"/>
          <p:nvPr/>
        </p:nvSpPr>
        <p:spPr>
          <a:xfrm>
            <a:off x="1179409" y="6239977"/>
            <a:ext cx="66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Distribuci</a:t>
            </a:r>
            <a:r>
              <a:rPr lang="es-PE" dirty="0" err="1"/>
              <a:t>ón</a:t>
            </a:r>
            <a:r>
              <a:rPr lang="es-PE" dirty="0"/>
              <a:t> de días necesarios para entregar toda la cantidad de kits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C06399-B294-4E5F-AB61-372AEA8EE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4996" y="1716832"/>
            <a:ext cx="3417406" cy="22965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A51D38-22AE-491A-80F4-0BB4AE362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188" y="1711910"/>
            <a:ext cx="3396692" cy="2309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471F31-3281-4953-8208-27544C834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596" y="4021460"/>
            <a:ext cx="3211743" cy="21458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4870AC-5F87-423A-B89D-5211E0F65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3020" y="4013368"/>
            <a:ext cx="3142250" cy="21511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9577F3-A8E8-4262-B2D9-C478DA35B414}"/>
              </a:ext>
            </a:extLst>
          </p:cNvPr>
          <p:cNvSpPr txBox="1"/>
          <p:nvPr/>
        </p:nvSpPr>
        <p:spPr>
          <a:xfrm>
            <a:off x="2206721" y="1886291"/>
            <a:ext cx="2094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KITS DE ALIMENTOS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615BB7-7294-4969-A829-40AE2EB66CD3}"/>
              </a:ext>
            </a:extLst>
          </p:cNvPr>
          <p:cNvSpPr txBox="1"/>
          <p:nvPr/>
        </p:nvSpPr>
        <p:spPr>
          <a:xfrm>
            <a:off x="6274478" y="1870263"/>
            <a:ext cx="1720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KITS DE ABRIGO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689CA8-2AF8-4390-AD77-5693D2A7992B}"/>
              </a:ext>
            </a:extLst>
          </p:cNvPr>
          <p:cNvSpPr txBox="1"/>
          <p:nvPr/>
        </p:nvSpPr>
        <p:spPr>
          <a:xfrm>
            <a:off x="2206721" y="4182828"/>
            <a:ext cx="2080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KITS AGRORURALES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97A871-F8F0-41FF-BA85-6238605BE362}"/>
              </a:ext>
            </a:extLst>
          </p:cNvPr>
          <p:cNvSpPr txBox="1"/>
          <p:nvPr/>
        </p:nvSpPr>
        <p:spPr>
          <a:xfrm>
            <a:off x="6098725" y="4182828"/>
            <a:ext cx="1896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KITS DE VIVIENDA</a:t>
            </a:r>
          </a:p>
        </p:txBody>
      </p:sp>
    </p:spTree>
    <p:extLst>
      <p:ext uri="{BB962C8B-B14F-4D97-AF65-F5344CB8AC3E}">
        <p14:creationId xmlns:p14="http://schemas.microsoft.com/office/powerpoint/2010/main" val="24049250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92368"/>
            <a:ext cx="7886700" cy="4351338"/>
          </a:xfrm>
        </p:spPr>
        <p:txBody>
          <a:bodyPr>
            <a:normAutofit/>
          </a:bodyPr>
          <a:lstStyle/>
          <a:p>
            <a:pPr algn="just"/>
            <a:r>
              <a:rPr lang="es-PE" dirty="0"/>
              <a:t>Es</a:t>
            </a:r>
            <a:r>
              <a:rPr lang="en-US" dirty="0"/>
              <a:t> viable la </a:t>
            </a:r>
            <a:r>
              <a:rPr lang="es-PE" dirty="0"/>
              <a:t>utilización de modelos de programación lineal para la toma de decisiones orientada a la distribución de ayuda humanitaria</a:t>
            </a:r>
          </a:p>
          <a:p>
            <a:pPr algn="just"/>
            <a:r>
              <a:rPr lang="es-PE" dirty="0"/>
              <a:t>El modelo presentado permite además realizar ajustes al peso de cada objetivo para establecer prioridades diferentes</a:t>
            </a:r>
          </a:p>
          <a:p>
            <a:pPr algn="just"/>
            <a:r>
              <a:rPr lang="es-PE" dirty="0"/>
              <a:t>Asimismo, permite representar escenarios tanto del comienzo como la mitad de la intervención</a:t>
            </a:r>
          </a:p>
          <a:p>
            <a:pPr algn="just"/>
            <a:r>
              <a:rPr lang="es-PE" dirty="0"/>
              <a:t>El modelo es extensible y adaptable a otros casos de distribución de ayuda humanitaria</a:t>
            </a:r>
          </a:p>
          <a:p>
            <a:pPr algn="just"/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Conclusiones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4216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Referencias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2" y="1918742"/>
            <a:ext cx="7886700" cy="430425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Balcik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B., Beamon, B. M.,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Krejci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C. C.,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Muramatsu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K. M. and Ramirez, M. (2010). Coordination in humanitarian relief chains: Practices, challenges and opportunities</a:t>
            </a:r>
          </a:p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Caunhyea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A. M.,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Niea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X. and Pokharel, S. (2012). Optimization models in emergency logistics: A literature review</a:t>
            </a:r>
          </a:p>
          <a:p>
            <a:pPr>
              <a:lnSpc>
                <a:spcPct val="100000"/>
              </a:lnSpc>
            </a:pPr>
            <a:r>
              <a:rPr lang="es-PE" sz="20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lark, A. and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Culkin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B. (2013). A Network Transshipment Model for Planning Humanitarian Relief Operations after a Natural Disaster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INDECI (2012).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Compendio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estadístico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prevención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y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desastres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2007</a:t>
            </a:r>
          </a:p>
          <a:p>
            <a:pPr>
              <a:lnSpc>
                <a:spcPct val="100000"/>
              </a:lnSpc>
            </a:pPr>
            <a:r>
              <a:rPr lang="es-ES" sz="2000" dirty="0">
                <a:solidFill>
                  <a:schemeClr val="bg1">
                    <a:lumMod val="50000"/>
                  </a:schemeClr>
                </a:solidFill>
              </a:rPr>
              <a:t>Presidencia del Consejo de Ministros, Secretaría de Gestión del Riesgo de Desastres (2017). Plan Multisectorial ante Heladas y Friaje 2017</a:t>
            </a:r>
          </a:p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Vitoriano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B.,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Ortuño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M., Tirado, G. and Montero, J. (2011). A multi-criteria optimization model for humanitarian aid distribution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816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6D41C1FF-69C0-42A7-B312-426E364B7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Desastres y fenómenos naturales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BE95F46-5B3F-418F-B1A6-83825D2D4385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100" name="Picture 4" descr="http://cde.peru21.pe/ima/0/0/2/4/6/246493.jpg">
            <a:extLst>
              <a:ext uri="{FF2B5EF4-FFF2-40B4-BE49-F238E27FC236}">
                <a16:creationId xmlns:a16="http://schemas.microsoft.com/office/drawing/2014/main" id="{1F893715-E7BA-4A9B-B55D-AB16559CDF6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827950"/>
            <a:ext cx="7762015" cy="437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552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6D41C1FF-69C0-42A7-B312-426E364B7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Logística humanitaria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BE95F46-5B3F-418F-B1A6-83825D2D4385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Picture 2" descr="https://pbs.twimg.com/media/DGIa5iPXsAE5H-2.jpg">
            <a:extLst>
              <a:ext uri="{FF2B5EF4-FFF2-40B4-BE49-F238E27FC236}">
                <a16:creationId xmlns:a16="http://schemas.microsoft.com/office/drawing/2014/main" id="{E61C9ADF-2D5D-4715-9556-B58DA80AAF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87" y="1852549"/>
            <a:ext cx="6937139" cy="460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155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b="1" dirty="0"/>
              <a:t>434 mil 614</a:t>
            </a:r>
            <a:r>
              <a:rPr lang="es-ES" dirty="0"/>
              <a:t> personas damnificadas</a:t>
            </a:r>
          </a:p>
          <a:p>
            <a:r>
              <a:rPr lang="es-ES" dirty="0"/>
              <a:t>221 mil 60 personas afectadas</a:t>
            </a:r>
          </a:p>
          <a:p>
            <a:r>
              <a:rPr lang="es-ES" dirty="0"/>
              <a:t>596 fallecidos</a:t>
            </a:r>
          </a:p>
          <a:p>
            <a:r>
              <a:rPr lang="es-ES" dirty="0"/>
              <a:t>93 mil 708 viviendas entre destruidas e inhabitables</a:t>
            </a:r>
          </a:p>
          <a:p>
            <a:r>
              <a:rPr lang="es-ES" dirty="0"/>
              <a:t>Pérdidas millonarias en daños materiales, infraestructura educativa, de salud, transportes, agricultura, entre otros</a:t>
            </a:r>
          </a:p>
          <a:p>
            <a:r>
              <a:rPr lang="es-ES" dirty="0"/>
              <a:t>Movilización de un aproximado </a:t>
            </a:r>
            <a:r>
              <a:rPr lang="es-ES" b="1" dirty="0"/>
              <a:t>15 mil toneladas </a:t>
            </a:r>
            <a:r>
              <a:rPr lang="es-ES" dirty="0"/>
              <a:t>de ayuda humanitaria. </a:t>
            </a:r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El terremoto de Pisco (2007)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417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14CB9A-CA5C-463B-8ED8-6782D872E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Logística humanitaria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FA71B3-1185-410D-9847-419C1C77C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44" y="2533676"/>
            <a:ext cx="7688911" cy="262895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31020D-23E7-4CED-8E53-E8B27AA97300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513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002" y="2518645"/>
            <a:ext cx="7499145" cy="1763074"/>
          </a:xfrm>
        </p:spPr>
        <p:txBody>
          <a:bodyPr>
            <a:noAutofit/>
          </a:bodyPr>
          <a:lstStyle/>
          <a:p>
            <a:r>
              <a:rPr lang="es-PE" sz="5400" b="1" dirty="0">
                <a:solidFill>
                  <a:schemeClr val="accent1">
                    <a:lumMod val="75000"/>
                  </a:schemeClr>
                </a:solidFill>
              </a:rPr>
              <a:t>¿Cómo distribuir la ayuda de forma más eficiente?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616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581</TotalTime>
  <Words>834</Words>
  <Application>Microsoft Office PowerPoint</Application>
  <PresentationFormat>On-screen Show (4:3)</PresentationFormat>
  <Paragraphs>267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Modelo de optimización de distribución de bienes de ayuda humanitaria ante los fenómenos de helada y friaje en el Perú</vt:lpstr>
      <vt:lpstr>Agenda</vt:lpstr>
      <vt:lpstr>Contexto</vt:lpstr>
      <vt:lpstr>Desastres y fenómenos naturales</vt:lpstr>
      <vt:lpstr>Desastres y fenómenos naturales</vt:lpstr>
      <vt:lpstr>Logística humanitaria</vt:lpstr>
      <vt:lpstr>El terremoto de Pisco (2007)</vt:lpstr>
      <vt:lpstr>Logística humanitaria</vt:lpstr>
      <vt:lpstr>¿Cómo distribuir la ayuda de forma más eficiente?</vt:lpstr>
      <vt:lpstr>Investigación de operaciones</vt:lpstr>
      <vt:lpstr>Investigación de operaciones</vt:lpstr>
      <vt:lpstr>Investigación de operaciones</vt:lpstr>
      <vt:lpstr>Logística humanitaria</vt:lpstr>
      <vt:lpstr>Modelo de Optimización</vt:lpstr>
      <vt:lpstr>Logística humanitaria</vt:lpstr>
      <vt:lpstr>Oferta y demanda</vt:lpstr>
      <vt:lpstr>Conjuntos (sets)</vt:lpstr>
      <vt:lpstr>Parámetros (1)</vt:lpstr>
      <vt:lpstr>Parámetros (2)</vt:lpstr>
      <vt:lpstr>Variables de decisión</vt:lpstr>
      <vt:lpstr>Función objetivo</vt:lpstr>
      <vt:lpstr>Restricciones (1)</vt:lpstr>
      <vt:lpstr>Restricciones (2)</vt:lpstr>
      <vt:lpstr>Restricciones (3)</vt:lpstr>
      <vt:lpstr>Ejemplo</vt:lpstr>
      <vt:lpstr>PowerPoint Presentation</vt:lpstr>
      <vt:lpstr>Ejemplo</vt:lpstr>
      <vt:lpstr>Ejemplo</vt:lpstr>
      <vt:lpstr>Ejemplo</vt:lpstr>
      <vt:lpstr>Ejemplo</vt:lpstr>
      <vt:lpstr>Ejemplo</vt:lpstr>
      <vt:lpstr>Ejemplo</vt:lpstr>
      <vt:lpstr>Aplicación y resultados</vt:lpstr>
      <vt:lpstr>Extracción y procesamiento de datos</vt:lpstr>
      <vt:lpstr>Extracción y procesamiento de datos</vt:lpstr>
      <vt:lpstr>Extracción y procesamiento de datos</vt:lpstr>
      <vt:lpstr>Red de almacenes</vt:lpstr>
      <vt:lpstr>Ejecución</vt:lpstr>
      <vt:lpstr>Ejecución</vt:lpstr>
      <vt:lpstr>Resultados</vt:lpstr>
      <vt:lpstr>Conclusiones</vt:lpstr>
      <vt:lpstr>Referencias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Robert Aduviri</dc:creator>
  <cp:lastModifiedBy>RobertAlonso</cp:lastModifiedBy>
  <cp:revision>52</cp:revision>
  <dcterms:created xsi:type="dcterms:W3CDTF">2017-07-06T05:23:08Z</dcterms:created>
  <dcterms:modified xsi:type="dcterms:W3CDTF">2017-11-06T11:51:11Z</dcterms:modified>
</cp:coreProperties>
</file>